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51"/>
  </p:notesMasterIdLst>
  <p:sldIdLst>
    <p:sldId id="256" r:id="rId2"/>
    <p:sldId id="257" r:id="rId3"/>
    <p:sldId id="258" r:id="rId4"/>
    <p:sldId id="420" r:id="rId5"/>
    <p:sldId id="260" r:id="rId6"/>
    <p:sldId id="392" r:id="rId7"/>
    <p:sldId id="269" r:id="rId8"/>
    <p:sldId id="393" r:id="rId9"/>
    <p:sldId id="409" r:id="rId10"/>
    <p:sldId id="410" r:id="rId11"/>
    <p:sldId id="411" r:id="rId12"/>
    <p:sldId id="412" r:id="rId13"/>
    <p:sldId id="418" r:id="rId14"/>
    <p:sldId id="394" r:id="rId15"/>
    <p:sldId id="431" r:id="rId16"/>
    <p:sldId id="389" r:id="rId17"/>
    <p:sldId id="395" r:id="rId18"/>
    <p:sldId id="396" r:id="rId19"/>
    <p:sldId id="266" r:id="rId20"/>
    <p:sldId id="386" r:id="rId21"/>
    <p:sldId id="400" r:id="rId22"/>
    <p:sldId id="397" r:id="rId23"/>
    <p:sldId id="398" r:id="rId24"/>
    <p:sldId id="399" r:id="rId25"/>
    <p:sldId id="263" r:id="rId26"/>
    <p:sldId id="262" r:id="rId27"/>
    <p:sldId id="267" r:id="rId28"/>
    <p:sldId id="401" r:id="rId29"/>
    <p:sldId id="261" r:id="rId30"/>
    <p:sldId id="327" r:id="rId31"/>
    <p:sldId id="405" r:id="rId32"/>
    <p:sldId id="350" r:id="rId33"/>
    <p:sldId id="407" r:id="rId34"/>
    <p:sldId id="422" r:id="rId35"/>
    <p:sldId id="404" r:id="rId36"/>
    <p:sldId id="402" r:id="rId37"/>
    <p:sldId id="424" r:id="rId38"/>
    <p:sldId id="425" r:id="rId39"/>
    <p:sldId id="426" r:id="rId40"/>
    <p:sldId id="270" r:id="rId41"/>
    <p:sldId id="271" r:id="rId42"/>
    <p:sldId id="273" r:id="rId43"/>
    <p:sldId id="282" r:id="rId44"/>
    <p:sldId id="281" r:id="rId45"/>
    <p:sldId id="284" r:id="rId46"/>
    <p:sldId id="283" r:id="rId47"/>
    <p:sldId id="427" r:id="rId48"/>
    <p:sldId id="428" r:id="rId49"/>
    <p:sldId id="43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16"/>
    <p:restoredTop sz="94656"/>
  </p:normalViewPr>
  <p:slideViewPr>
    <p:cSldViewPr snapToGrid="0" snapToObjects="1">
      <p:cViewPr varScale="1">
        <p:scale>
          <a:sx n="108" d="100"/>
          <a:sy n="108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FAADF-4A8A-A448-96E9-CD5146B5E44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7D6E5-EA33-5343-8C1E-6FCFB965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labs today sit</a:t>
            </a:r>
            <a:r>
              <a:rPr lang="en-US" baseline="0" dirty="0"/>
              <a:t> somewhere in between, and still there are reasons to want more systematic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87ABC-D6AF-334B-9ACB-B9EF3B8E9F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1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667F-54CD-CF4D-8275-B5BC8FC6E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4AA20-F57E-0745-B489-88C491FC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8398-7CBA-8045-96FD-C169A58B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DE2C-FC33-964A-AB9E-E89F6F86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499C-0523-7143-92DE-82D57DC1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4F8A-26CF-D149-9989-F0892CC0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F7922-B81B-9942-A151-C6E42DAE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D7A9-70A0-174B-B056-953A6353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2F763-1BC9-7248-A4E3-0A003A2E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FA7D7-73F5-A94F-963A-FD1E5C9F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63ADA-7957-B94E-A872-454CE1FD4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313C4-9685-1F4C-8648-DF7AA560F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A75C-5180-4C43-B3E2-EAA44550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B9AC-8F53-CC48-8DFE-CC8E80E7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A107-9DC8-FE4F-A74C-A72FE21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705F-87F1-A34A-B317-00F8262E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E1B-445C-DE48-91A1-4054361E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D5B4-550A-C54B-9FB1-3E5D2F6C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53BB-C02A-A24A-B5FE-832A616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4600-2E77-4749-80C7-2932C0E8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C921-ACCE-BF45-A9DA-0538A977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6E15-C966-A240-8DA1-DE1692C4F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F58-745A-B248-8F46-F486205C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79B9-AAF3-204F-BFF8-8D497BC2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B99F-86CA-6846-BE66-5C610B7D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374E-D6D1-6F4D-9592-D3D1CC7E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03E-FBBA-454B-B0E8-F45AE21D8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65AFA-2D6B-AD42-8C18-4FD0A4D9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E8F75-79F6-B543-A851-F7D75A0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10C0-CAD4-0045-930C-5FF9B60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8578B-DF95-FC46-BA10-9A9E590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E9C3-3F67-A943-833F-521D0FA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44B8A-771C-4145-8070-2FB7B562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DCB85-9413-CF44-9DAF-5918F3763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79583-366E-884E-BA8E-C1B221551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53F4-EA61-0B43-B3AD-046F99BF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E856B-56BF-A74E-867F-9378539F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7F81F-E11E-C644-9089-9B1BBADE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0C00E-0C7C-1249-B717-9D0739BD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4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EFC-6DF8-6A48-AA38-670E1BDB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CB6CF-2942-BB44-B9D6-470995F8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1ECE-45A3-4942-9CF4-AC82581E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583E-3731-9647-B690-D8CEF02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262BE-54E9-F243-8FFC-7508D2AB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C69A7-2A31-A748-B1D8-09D061E0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7871-C7E2-8140-958C-16F433FF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2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BA86-EC42-DA4A-B2D0-DF0969B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D8DC-5581-7046-A418-C3EA3786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EDF51-DE20-7E45-BF5C-5DE827CAA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06FD8-D10E-FB4F-83CC-904ACFF9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09662-C7FE-B941-A3C6-BE8B7529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FAB75-4D0F-D945-A164-56793A0A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3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C433-8BF6-1B43-9AE0-152FF14E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8325-B6FF-A642-937B-FC516A5B4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025CA-B043-EB40-9C2E-E8FE6349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718E-5508-6E44-8D3C-BC05DA17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BA42E-8C67-F242-8E29-98099D8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90AC7-6844-4F48-8C1E-DF1A232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6B65F-A40F-DB4E-9146-18BFE1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D53DD-3DDE-7741-ACBF-1A81AB709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73B7-9EE3-3146-B2F8-106F5A918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17B3-13DF-0F4D-93A9-EC75848CE46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DD46-718D-124F-B973-E4B20638C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D734-8D56-8144-8BA8-BC461FE8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microsoft.com/office/2007/relationships/hdphoto" Target="../media/hdphoto3.wdp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microsoft.com/office/2007/relationships/hdphoto" Target="../media/hdphoto5.wdp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xo4vi6Ub4I" TargetMode="External"/><Relationship Id="rId7" Type="http://schemas.openxmlformats.org/officeDocument/2006/relationships/hyperlink" Target="http://programmingcomputervision.com/" TargetMode="External"/><Relationship Id="rId2" Type="http://schemas.openxmlformats.org/officeDocument/2006/relationships/hyperlink" Target="https://www.mooc-list.com/course/image-analysis-methods-biologists-futurelea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ipac.caltech.edu/staff/fmasci/home/astro_refs/Digital_Image_Processing_2ndEd.pdf" TargetMode="Externa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/>
              <a:t>Alon </a:t>
            </a:r>
            <a:r>
              <a:rPr lang="en-US" sz="3600" b="1" dirty="0" err="1"/>
              <a:t>Oyler</a:t>
            </a:r>
            <a:r>
              <a:rPr lang="en-US" sz="3600" b="1" dirty="0"/>
              <a:t>-Yaniv – </a:t>
            </a:r>
            <a:r>
              <a:rPr lang="en-US" sz="3600" b="1" dirty="0" err="1"/>
              <a:t>alonyan@</a:t>
            </a:r>
            <a:r>
              <a:rPr lang="en-US" sz="3600" b="1" err="1"/>
              <a:t>g</a:t>
            </a:r>
            <a:r>
              <a:rPr lang="en-US" sz="3600" b="1"/>
              <a:t>.ucla.</a:t>
            </a:r>
            <a:r>
              <a:rPr lang="en-US" sz="3600" b="1" dirty="0" err="1"/>
              <a:t>com</a:t>
            </a:r>
            <a:endParaRPr lang="en-US" sz="3600" b="1" dirty="0"/>
          </a:p>
          <a:p>
            <a:r>
              <a:rPr lang="en-US" dirty="0"/>
              <a:t> </a:t>
            </a:r>
          </a:p>
          <a:p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dirty="0">
                <a:solidFill>
                  <a:schemeClr val="bg1"/>
                </a:solidFill>
              </a:rPr>
              <a:t>oint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pread </a:t>
            </a:r>
            <a:r>
              <a:rPr lang="en-US" b="1" dirty="0">
                <a:solidFill>
                  <a:schemeClr val="bg1"/>
                </a:solidFill>
              </a:rPr>
              <a:t>F</a:t>
            </a:r>
            <a:r>
              <a:rPr lang="en-US" dirty="0">
                <a:solidFill>
                  <a:schemeClr val="bg1"/>
                </a:solidFill>
              </a:rPr>
              <a:t>unction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of point source - PSF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F054B-970A-F744-8030-ADFD52B5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406" y="2058991"/>
            <a:ext cx="5541818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2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Effect of Numerical Aperture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 = </a:t>
            </a:r>
          </a:p>
          <a:p>
            <a:r>
              <a:rPr lang="en-US" dirty="0"/>
              <a:t>Larger NA = Thinner PSF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F3406-52F2-D74C-A7A6-240E677A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55" y="2195073"/>
            <a:ext cx="5554055" cy="4079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4BD914-A9BE-144E-B1C6-D1CD1086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848" y="2047116"/>
            <a:ext cx="14351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91906-D35B-D44B-A75E-049A56AC2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961" y="4991347"/>
            <a:ext cx="2032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34F275-CA19-7446-9A9E-5B7E869A5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0600" y="4991347"/>
            <a:ext cx="2032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CA19A0-4D36-7C4D-841F-7BCE7945E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343398" y="3370597"/>
            <a:ext cx="2019300" cy="317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D358C6-A722-3343-8896-926FB6161386}"/>
              </a:ext>
            </a:extLst>
          </p:cNvPr>
          <p:cNvSpPr txBox="1"/>
          <p:nvPr/>
        </p:nvSpPr>
        <p:spPr>
          <a:xfrm>
            <a:off x="4271371" y="4470461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60287-F08F-B044-89C1-FB558E0754AB}"/>
              </a:ext>
            </a:extLst>
          </p:cNvPr>
          <p:cNvSpPr txBox="1"/>
          <p:nvPr/>
        </p:nvSpPr>
        <p:spPr>
          <a:xfrm>
            <a:off x="874575" y="4470461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E17F90-2CFD-3643-9BE2-A2EB94B2A22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972042" y="4655127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A0A6D1-D91E-4D4A-99F8-4B6B4CBDAE8E}"/>
              </a:ext>
            </a:extLst>
          </p:cNvPr>
          <p:cNvCxnSpPr>
            <a:cxnSpLocks/>
          </p:cNvCxnSpPr>
          <p:nvPr/>
        </p:nvCxnSpPr>
        <p:spPr>
          <a:xfrm>
            <a:off x="2360820" y="4671753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58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How close two point can be and still be separable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80" y="1702563"/>
            <a:ext cx="8895590" cy="5097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EE70FA-C60D-3547-B5D9-AED57C16D52C}"/>
              </a:ext>
            </a:extLst>
          </p:cNvPr>
          <p:cNvSpPr txBox="1"/>
          <p:nvPr/>
        </p:nvSpPr>
        <p:spPr>
          <a:xfrm>
            <a:off x="10460670" y="5469774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Aka Abbe diffraction limit</a:t>
            </a:r>
          </a:p>
        </p:txBody>
      </p:sp>
    </p:spTree>
    <p:extLst>
      <p:ext uri="{BB962C8B-B14F-4D97-AF65-F5344CB8AC3E}">
        <p14:creationId xmlns:p14="http://schemas.microsoft.com/office/powerpoint/2010/main" val="195118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and magnification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38" t="71288"/>
          <a:stretch/>
        </p:blipFill>
        <p:spPr>
          <a:xfrm>
            <a:off x="3671453" y="2371963"/>
            <a:ext cx="4826923" cy="146368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86B711-6813-2449-AD5A-378D1A380DD8}"/>
              </a:ext>
            </a:extLst>
          </p:cNvPr>
          <p:cNvSpPr txBox="1">
            <a:spLocks/>
          </p:cNvSpPr>
          <p:nvPr/>
        </p:nvSpPr>
        <p:spPr>
          <a:xfrm>
            <a:off x="498763" y="2058991"/>
            <a:ext cx="11172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that the objective magnification </a:t>
            </a:r>
            <a:r>
              <a:rPr lang="en-US" b="1" dirty="0"/>
              <a:t>does not affect</a:t>
            </a:r>
            <a:r>
              <a:rPr lang="en-US" dirty="0"/>
              <a:t> Abbe’s diffraction resolution formulae: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Caveat:                    is the area captured by each pixel </a:t>
            </a:r>
          </a:p>
          <a:p>
            <a:pPr marL="0" indent="0">
              <a:buNone/>
            </a:pPr>
            <a:r>
              <a:rPr lang="en-US" dirty="0"/>
              <a:t>in the camera. </a:t>
            </a:r>
          </a:p>
          <a:p>
            <a:pPr marL="0" indent="0">
              <a:buNone/>
            </a:pPr>
            <a:r>
              <a:rPr lang="en-US" dirty="0"/>
              <a:t>If that area is larger than Abbes limit than the </a:t>
            </a:r>
          </a:p>
          <a:p>
            <a:pPr marL="0" indent="0">
              <a:buNone/>
            </a:pPr>
            <a:r>
              <a:rPr lang="en-US" dirty="0"/>
              <a:t>resolution is set by that. In that case the system </a:t>
            </a:r>
          </a:p>
          <a:p>
            <a:pPr marL="0" indent="0">
              <a:buNone/>
            </a:pPr>
            <a:r>
              <a:rPr lang="en-US" dirty="0"/>
              <a:t>is not diffraction limited.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3C148-4AD1-B24B-A371-EA8F3DBFC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816321" y="1703415"/>
            <a:ext cx="2019300" cy="317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10C7A-11BB-9743-BF03-A2B28A7B908E}"/>
              </a:ext>
            </a:extLst>
          </p:cNvPr>
          <p:cNvSpPr txBox="1"/>
          <p:nvPr/>
        </p:nvSpPr>
        <p:spPr>
          <a:xfrm>
            <a:off x="11781616" y="2803279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44A47-AD31-3E4A-B69F-480A440A35AC}"/>
              </a:ext>
            </a:extLst>
          </p:cNvPr>
          <p:cNvSpPr txBox="1"/>
          <p:nvPr/>
        </p:nvSpPr>
        <p:spPr>
          <a:xfrm>
            <a:off x="8384820" y="2803279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9AEB22-6607-E44A-87E5-9BA611F14F8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1482287" y="2987945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3A8C7A-7BF9-A949-82B3-6E28D281B0DC}"/>
              </a:ext>
            </a:extLst>
          </p:cNvPr>
          <p:cNvCxnSpPr>
            <a:cxnSpLocks/>
          </p:cNvCxnSpPr>
          <p:nvPr/>
        </p:nvCxnSpPr>
        <p:spPr>
          <a:xfrm>
            <a:off x="9777760" y="3004571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F30112D-6A02-DE4B-8883-ECD51A315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79" y="3724376"/>
            <a:ext cx="1108429" cy="631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F788D-DC1D-8A49-A062-E6CAA52538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34288" r="49360" b="-535"/>
          <a:stretch/>
        </p:blipFill>
        <p:spPr>
          <a:xfrm>
            <a:off x="7606726" y="4355565"/>
            <a:ext cx="2209714" cy="2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Image Processing?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57F69-76ED-5045-899D-46E813CCC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21" y="1842981"/>
            <a:ext cx="5080000" cy="337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1B9245-B073-A24C-AB9C-EE93FE103655}"/>
              </a:ext>
            </a:extLst>
          </p:cNvPr>
          <p:cNvSpPr txBox="1"/>
          <p:nvPr/>
        </p:nvSpPr>
        <p:spPr>
          <a:xfrm>
            <a:off x="7913716" y="3125586"/>
            <a:ext cx="252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Bunch of monkeys with different attributes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2B325B-4BA2-7E45-8B62-27AEBCF1FC46}"/>
              </a:ext>
            </a:extLst>
          </p:cNvPr>
          <p:cNvCxnSpPr/>
          <p:nvPr/>
        </p:nvCxnSpPr>
        <p:spPr>
          <a:xfrm>
            <a:off x="6792421" y="3448750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A8B58DD-0A38-A64A-9EE7-DA7333A4EAAE}"/>
              </a:ext>
            </a:extLst>
          </p:cNvPr>
          <p:cNvSpPr txBox="1"/>
          <p:nvPr/>
        </p:nvSpPr>
        <p:spPr>
          <a:xfrm>
            <a:off x="216131" y="5320931"/>
            <a:ext cx="1175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brain is really really good at this!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Computer vision  - teach </a:t>
            </a:r>
            <a:r>
              <a:rPr lang="en-US" sz="2400" b="1" dirty="0"/>
              <a:t>computers</a:t>
            </a:r>
            <a:r>
              <a:rPr lang="en-US" sz="2400" dirty="0"/>
              <a:t> to interpret and understand the visual world</a:t>
            </a:r>
          </a:p>
        </p:txBody>
      </p:sp>
    </p:spTree>
    <p:extLst>
      <p:ext uri="{BB962C8B-B14F-4D97-AF65-F5344CB8AC3E}">
        <p14:creationId xmlns:p14="http://schemas.microsoft.com/office/powerpoint/2010/main" val="9329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not Image Processing?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B58DD-0A38-A64A-9EE7-DA7333A4EAAE}"/>
              </a:ext>
            </a:extLst>
          </p:cNvPr>
          <p:cNvSpPr txBox="1"/>
          <p:nvPr/>
        </p:nvSpPr>
        <p:spPr>
          <a:xfrm>
            <a:off x="218902" y="4919008"/>
            <a:ext cx="11754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processing is not magic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processing doesn’t create new data – that’s called image manipulation/forgery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It’s always better to fix problems on the acquisition side than on the processing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u="sng" dirty="0"/>
              <a:t>Good data is key!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08EC8-564A-4549-8D35-9BD7E3194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4" b="98544" l="0" r="100000">
                        <a14:foregroundMark x1="45467" y1="75121" x2="30533" y2="62015"/>
                        <a14:foregroundMark x1="49200" y1="61044" x2="46333" y2="58374"/>
                        <a14:foregroundMark x1="61533" y1="53762" x2="61533" y2="53762"/>
                        <a14:foregroundMark x1="43467" y1="51092" x2="43467" y2="51092"/>
                        <a14:foregroundMark x1="46867" y1="55825" x2="44600" y2="49515"/>
                        <a14:foregroundMark x1="53467" y1="47451" x2="53467" y2="47451"/>
                        <a14:foregroundMark x1="46600" y1="52184" x2="48067" y2="45874"/>
                        <a14:foregroundMark x1="9067" y1="45874" x2="9067" y2="64684"/>
                        <a14:foregroundMark x1="9600" y1="23422" x2="9600" y2="23422"/>
                        <a14:foregroundMark x1="4733" y1="14563" x2="4733" y2="14563"/>
                        <a14:foregroundMark x1="1000" y1="17233" x2="3867" y2="15049"/>
                        <a14:foregroundMark x1="14800" y1="71481" x2="11067" y2="70388"/>
                        <a14:foregroundMark x1="49333" y1="43568" x2="49333" y2="43568"/>
                        <a14:foregroundMark x1="49667" y1="43568" x2="51467" y2="43811"/>
                        <a14:foregroundMark x1="52533" y1="44903" x2="57667" y2="52184"/>
                        <a14:foregroundMark x1="58933" y1="55583" x2="58933" y2="55583"/>
                        <a14:foregroundMark x1="57400" y1="51942" x2="59800" y2="55340"/>
                        <a14:foregroundMark x1="59533" y1="59830" x2="62200" y2="54126"/>
                        <a14:foregroundMark x1="63933" y1="52184" x2="61667" y2="52184"/>
                        <a14:foregroundMark x1="64000" y1="51699" x2="64000" y2="51699"/>
                        <a14:foregroundMark x1="74667" y1="75243" x2="74667" y2="75243"/>
                        <a14:foregroundMark x1="93333" y1="72451" x2="91733" y2="73544"/>
                        <a14:foregroundMark x1="87533" y1="64199" x2="87533" y2="64199"/>
                        <a14:foregroundMark x1="94267" y1="72087" x2="94267" y2="72087"/>
                        <a14:foregroundMark x1="9600" y1="65777" x2="10800" y2="68932"/>
                        <a14:foregroundMark x1="7267" y1="45752" x2="7267" y2="45752"/>
                        <a14:foregroundMark x1="6933" y1="48058" x2="6933" y2="48058"/>
                        <a14:foregroundMark x1="5867" y1="44903" x2="5867" y2="44903"/>
                        <a14:foregroundMark x1="4867" y1="44053" x2="4867" y2="44053"/>
                        <a14:foregroundMark x1="6200" y1="14927" x2="6200" y2="14927"/>
                        <a14:foregroundMark x1="7667" y1="14320" x2="7667" y2="14320"/>
                        <a14:foregroundMark x1="48867" y1="53883" x2="48867" y2="53883"/>
                        <a14:foregroundMark x1="47600" y1="50364" x2="48600" y2="52427"/>
                        <a14:foregroundMark x1="45333" y1="47573" x2="44000" y2="46845"/>
                        <a14:foregroundMark x1="45867" y1="48058" x2="45733" y2="47573"/>
                        <a14:foregroundMark x1="33400" y1="45510" x2="33400" y2="45510"/>
                        <a14:backgroundMark x1="96800" y1="61044" x2="74667" y2="46966"/>
                        <a14:backgroundMark x1="52667" y1="54612" x2="52667" y2="546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3205" y="1578315"/>
            <a:ext cx="5799612" cy="31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3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Why do we need image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If we’re so good at this, why do we need computers?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44E92-5E1A-8943-A0D1-3190A6EE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879" y="3046384"/>
            <a:ext cx="57531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46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00" y1="26200" x2="53800" y2="49800"/>
                        <a14:foregroundMark x1="29800" y1="35600" x2="47000" y2="56800"/>
                        <a14:foregroundMark x1="53000" y1="23600" x2="57600" y2="33400"/>
                        <a14:foregroundMark x1="26200" y1="31400" x2="32600" y2="28600"/>
                        <a14:foregroundMark x1="44400" y1="23600" x2="49400" y2="23200"/>
                        <a14:foregroundMark x1="20000" y1="30600" x2="24800" y2="28600"/>
                        <a14:foregroundMark x1="34600" y1="24400" x2="43200" y2="20400"/>
                        <a14:foregroundMark x1="49000" y1="18000" x2="53000" y2="17200"/>
                        <a14:foregroundMark x1="45800" y1="21200" x2="46800" y2="21200"/>
                        <a14:foregroundMark x1="54800" y1="18400" x2="55600" y2="16400"/>
                        <a14:foregroundMark x1="56200" y1="15000" x2="52200" y2="16600"/>
                        <a14:foregroundMark x1="47600" y1="18200" x2="44600" y2="19600"/>
                        <a14:foregroundMark x1="33400" y1="24800" x2="26600" y2="28200"/>
                        <a14:foregroundMark x1="18000" y1="29600" x2="30800" y2="24200"/>
                        <a14:foregroundMark x1="35000" y1="22200" x2="52000" y2="15600"/>
                        <a14:foregroundMark x1="32600" y1="23600" x2="33200" y2="23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4762" y="2967352"/>
            <a:ext cx="1626463" cy="1626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(Optical) Microscopy circa y&lt;2000 (</a:t>
            </a:r>
            <a:r>
              <a:rPr lang="en-US" dirty="0" err="1">
                <a:solidFill>
                  <a:schemeClr val="bg1"/>
                </a:solidFill>
              </a:rPr>
              <a:t>b.f.p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977"/>
            <a:ext cx="8229600" cy="49730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Primarily antibody based</a:t>
            </a:r>
          </a:p>
          <a:p>
            <a:r>
              <a:rPr lang="en-US" dirty="0"/>
              <a:t>Mostly fixed samples</a:t>
            </a:r>
          </a:p>
          <a:p>
            <a:r>
              <a:rPr lang="en-US" dirty="0"/>
              <a:t>Low (throughput) and slow</a:t>
            </a:r>
          </a:p>
          <a:p>
            <a:endParaRPr lang="en-US" dirty="0"/>
          </a:p>
          <a:p>
            <a:r>
              <a:rPr lang="en-US" dirty="0"/>
              <a:t>MB scale data,</a:t>
            </a:r>
          </a:p>
          <a:p>
            <a:pPr marL="0" indent="0">
              <a:buNone/>
            </a:pPr>
            <a:r>
              <a:rPr lang="en-US" dirty="0"/>
              <a:t>	typically ~10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analysis was often performed manually, </a:t>
            </a:r>
          </a:p>
          <a:p>
            <a:pPr marL="0" indent="0">
              <a:buNone/>
            </a:pPr>
            <a:r>
              <a:rPr lang="en-US" dirty="0"/>
              <a:t>usually on a subset of the data (“cherry picking”)</a:t>
            </a:r>
          </a:p>
          <a:p>
            <a:pPr marL="0" indent="0">
              <a:buNone/>
            </a:pPr>
            <a:r>
              <a:rPr lang="en-US" dirty="0"/>
              <a:t>And heuristic methods that “make sense”</a:t>
            </a:r>
          </a:p>
        </p:txBody>
      </p:sp>
      <p:pic>
        <p:nvPicPr>
          <p:cNvPr id="4" name="Picture 3" descr="Screen Shot 2018-06-11 at 9.53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557" y="1983623"/>
            <a:ext cx="1825625" cy="24030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006" y="4386695"/>
            <a:ext cx="2514994" cy="18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8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23718">
            <a:off x="5284397" y="352763"/>
            <a:ext cx="1929540" cy="13082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0" b="99267" l="0" r="99267">
                        <a14:foregroundMark x1="55533" y1="29670" x2="55533" y2="29670"/>
                        <a14:foregroundMark x1="61333" y1="15934" x2="40667" y2="74176"/>
                        <a14:foregroundMark x1="59933" y1="76923" x2="36000" y2="85165"/>
                        <a14:foregroundMark x1="37667" y1="16300" x2="37800" y2="54762"/>
                        <a14:foregroundMark x1="38867" y1="10989" x2="38867" y2="10989"/>
                        <a14:foregroundMark x1="21333" y1="13370" x2="7067" y2="64652"/>
                        <a14:foregroundMark x1="23667" y1="48352" x2="19933" y2="68132"/>
                        <a14:foregroundMark x1="22600" y1="25092" x2="16200" y2="73443"/>
                        <a14:foregroundMark x1="13267" y1="17582" x2="4600" y2="65751"/>
                        <a14:foregroundMark x1="7600" y1="26740" x2="2733" y2="60073"/>
                        <a14:foregroundMark x1="24067" y1="13370" x2="24533" y2="28571"/>
                        <a14:foregroundMark x1="5267" y1="67399" x2="7867" y2="84066"/>
                        <a14:foregroundMark x1="10133" y1="81502" x2="10133" y2="90110"/>
                        <a14:foregroundMark x1="28133" y1="20513" x2="28133" y2="20513"/>
                        <a14:foregroundMark x1="27133" y1="71612" x2="32667" y2="92857"/>
                        <a14:foregroundMark x1="26333" y1="20879" x2="32533" y2="19048"/>
                        <a14:foregroundMark x1="63667" y1="37729" x2="68400" y2="33516"/>
                        <a14:foregroundMark x1="60467" y1="42308" x2="60200" y2="58974"/>
                        <a14:foregroundMark x1="63800" y1="77289" x2="68400" y2="90842"/>
                        <a14:foregroundMark x1="63133" y1="76007" x2="63133" y2="760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72959">
            <a:off x="7199670" y="5031017"/>
            <a:ext cx="3393907" cy="12353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96461">
            <a:off x="7293888" y="2687255"/>
            <a:ext cx="2889423" cy="16955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70696">
            <a:off x="5218696" y="2388938"/>
            <a:ext cx="1533537" cy="15335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2673" y="4233782"/>
            <a:ext cx="1514833" cy="1090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139794">
            <a:off x="1493716" y="4577007"/>
            <a:ext cx="2123668" cy="2123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6549">
            <a:off x="4857589" y="5498906"/>
            <a:ext cx="3505632" cy="14373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68892">
            <a:off x="1457436" y="926929"/>
            <a:ext cx="2212883" cy="1346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71869">
            <a:off x="8194362" y="754247"/>
            <a:ext cx="2500262" cy="1691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4785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Microscopy circa y&gt;2000 (</a:t>
            </a:r>
            <a:r>
              <a:rPr lang="en-US" dirty="0" err="1">
                <a:solidFill>
                  <a:srgbClr val="FFFFFF"/>
                </a:solidFill>
              </a:rPr>
              <a:t>a.f.p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490072">
            <a:off x="1449844" y="2647843"/>
            <a:ext cx="2759962" cy="162573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52532"/>
            <a:ext cx="8229600" cy="5363382"/>
          </a:xfrm>
          <a:solidFill>
            <a:srgbClr val="0D0D0D">
              <a:alpha val="25098"/>
            </a:srgbClr>
          </a:solidFill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FPs allow multichannel, live, long time imaging.</a:t>
            </a:r>
          </a:p>
          <a:p>
            <a:r>
              <a:rPr lang="en-US" dirty="0">
                <a:solidFill>
                  <a:srgbClr val="FFFFFF"/>
                </a:solidFill>
              </a:rPr>
              <a:t>New technologies: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beyond Abbe limit (STORM,PALM,STED,SIM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of whole organisms in 5D using LSFM (SPIM, Scanning beam, OPM,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 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in situ RNA FISH (MERFISH, </a:t>
            </a:r>
            <a:r>
              <a:rPr lang="en-US" dirty="0" err="1">
                <a:solidFill>
                  <a:srgbClr val="FFFFFF"/>
                </a:solidFill>
              </a:rPr>
              <a:t>SeqFISH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IF (</a:t>
            </a:r>
            <a:r>
              <a:rPr lang="en-US" dirty="0" err="1">
                <a:solidFill>
                  <a:srgbClr val="FFFFFF"/>
                </a:solidFill>
              </a:rPr>
              <a:t>CyCIF</a:t>
            </a:r>
            <a:r>
              <a:rPr lang="en-US" dirty="0">
                <a:solidFill>
                  <a:srgbClr val="FFFFFF"/>
                </a:solidFill>
              </a:rPr>
              <a:t>, MIBI)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Cryo-EM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The scale and type of data for the modern </a:t>
            </a:r>
            <a:r>
              <a:rPr lang="en-US" dirty="0" err="1">
                <a:solidFill>
                  <a:srgbClr val="FFFFFF"/>
                </a:solidFill>
              </a:rPr>
              <a:t>microscopist</a:t>
            </a:r>
            <a:r>
              <a:rPr lang="en-US" dirty="0">
                <a:solidFill>
                  <a:srgbClr val="FFFFFF"/>
                </a:solidFill>
              </a:rPr>
              <a:t> has exploded in the last 2 decades.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GB-TB scale data. In some cases ~10</a:t>
            </a:r>
            <a:r>
              <a:rPr lang="en-US" baseline="30000" dirty="0">
                <a:solidFill>
                  <a:srgbClr val="FFFFFF"/>
                </a:solidFill>
              </a:rPr>
              <a:t>6 </a:t>
            </a:r>
            <a:r>
              <a:rPr lang="en-US" dirty="0">
                <a:solidFill>
                  <a:srgbClr val="FFFFFF"/>
                </a:solidFill>
              </a:rPr>
              <a:t>Images/experiment.  Manual image analysis becomes impractical.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600" b="1" u="sng" dirty="0">
                <a:solidFill>
                  <a:srgbClr val="FFFFFF"/>
                </a:solidFill>
              </a:rPr>
              <a:t>Imaging has become a big data + high throughput problem.</a:t>
            </a:r>
          </a:p>
        </p:txBody>
      </p:sp>
    </p:spTree>
    <p:extLst>
      <p:ext uri="{BB962C8B-B14F-4D97-AF65-F5344CB8AC3E}">
        <p14:creationId xmlns:p14="http://schemas.microsoft.com/office/powerpoint/2010/main" val="376820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need to talk about reproducibility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is to extract meaningful, quantifiable information in a non-biased manner from imaging data.</a:t>
            </a:r>
          </a:p>
          <a:p>
            <a:endParaRPr lang="en-US" dirty="0"/>
          </a:p>
          <a:p>
            <a:r>
              <a:rPr lang="en-US" dirty="0"/>
              <a:t>Manual, non-systematic, image analysis is prone to bias.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4BB7A-C798-6447-BE3D-13E7A535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2" b="97697" l="2540" r="96032">
                        <a14:foregroundMark x1="76190" y1="49013" x2="71587" y2="78618"/>
                        <a14:foregroundMark x1="65556" y1="15954" x2="37778" y2="13651"/>
                        <a14:foregroundMark x1="16349" y1="38158" x2="24286" y2="23355"/>
                        <a14:foregroundMark x1="51746" y1="78618" x2="45714" y2="80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8267" y="4315710"/>
            <a:ext cx="2523535" cy="24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1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CC66-E26A-8B45-80E1-A4711A73C2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A64FD-2DD6-4149-A267-96EB5B10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Day 1</a:t>
            </a:r>
          </a:p>
          <a:p>
            <a:pPr lvl="1"/>
            <a:r>
              <a:rPr lang="en-US" dirty="0"/>
              <a:t>Core concepts and motivation.</a:t>
            </a:r>
          </a:p>
          <a:p>
            <a:pPr lvl="1"/>
            <a:r>
              <a:rPr lang="en-US" dirty="0"/>
              <a:t>What is a digital image.</a:t>
            </a:r>
          </a:p>
          <a:p>
            <a:pPr lvl="1"/>
            <a:r>
              <a:rPr lang="en-US" dirty="0"/>
              <a:t>Pixel-level operations.</a:t>
            </a:r>
          </a:p>
          <a:p>
            <a:r>
              <a:rPr lang="en-US" dirty="0"/>
              <a:t>Day 2</a:t>
            </a:r>
          </a:p>
          <a:p>
            <a:pPr lvl="1"/>
            <a:r>
              <a:rPr lang="en-US" dirty="0"/>
              <a:t>Pixel-level operations (cont.)</a:t>
            </a:r>
          </a:p>
          <a:p>
            <a:pPr lvl="1"/>
            <a:r>
              <a:rPr lang="en-US" dirty="0"/>
              <a:t>Variance balancing (thresholding)</a:t>
            </a:r>
          </a:p>
          <a:p>
            <a:pPr lvl="1"/>
            <a:r>
              <a:rPr lang="en-US" dirty="0"/>
              <a:t>Image segmentation</a:t>
            </a:r>
          </a:p>
          <a:p>
            <a:r>
              <a:rPr lang="en-US" dirty="0"/>
              <a:t>Day 3</a:t>
            </a:r>
          </a:p>
          <a:p>
            <a:pPr lvl="1"/>
            <a:r>
              <a:rPr lang="en-US" dirty="0"/>
              <a:t>Image segmentation (cont.)</a:t>
            </a:r>
          </a:p>
          <a:p>
            <a:pPr lvl="1"/>
            <a:r>
              <a:rPr lang="en-US" dirty="0"/>
              <a:t>Feature extraction</a:t>
            </a:r>
          </a:p>
          <a:p>
            <a:pPr lvl="1"/>
            <a:r>
              <a:rPr lang="en-US" dirty="0"/>
              <a:t>Intro to modern computer vision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91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9160823" cy="4351338"/>
          </a:xfrm>
        </p:spPr>
        <p:txBody>
          <a:bodyPr>
            <a:normAutofit/>
          </a:bodyPr>
          <a:lstStyle/>
          <a:p>
            <a:r>
              <a:rPr lang="en-US" dirty="0"/>
              <a:t>Image processing is about </a:t>
            </a:r>
            <a:r>
              <a:rPr lang="en-US" i="1" dirty="0">
                <a:solidFill>
                  <a:schemeClr val="accent1"/>
                </a:solidFill>
              </a:rPr>
              <a:t>extracting</a:t>
            </a:r>
            <a:r>
              <a:rPr lang="en-US" dirty="0"/>
              <a:t> the relevant data from your measurements, but not about analyzing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62067-F377-9C4A-830D-09389534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638"/>
            <a:ext cx="5080000" cy="33782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E3B563-85D4-F44A-B352-EFE6B61AA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60182"/>
              </p:ext>
            </p:extLst>
          </p:nvPr>
        </p:nvGraphicFramePr>
        <p:xfrm>
          <a:off x="6234543" y="3056638"/>
          <a:ext cx="5818911" cy="3378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17">
                  <a:extLst>
                    <a:ext uri="{9D8B030D-6E8A-4147-A177-3AD203B41FA5}">
                      <a16:colId xmlns:a16="http://schemas.microsoft.com/office/drawing/2014/main" val="3180826527"/>
                    </a:ext>
                  </a:extLst>
                </a:gridCol>
                <a:gridCol w="707364">
                  <a:extLst>
                    <a:ext uri="{9D8B030D-6E8A-4147-A177-3AD203B41FA5}">
                      <a16:colId xmlns:a16="http://schemas.microsoft.com/office/drawing/2014/main" val="3860710772"/>
                    </a:ext>
                  </a:extLst>
                </a:gridCol>
                <a:gridCol w="514850">
                  <a:extLst>
                    <a:ext uri="{9D8B030D-6E8A-4147-A177-3AD203B41FA5}">
                      <a16:colId xmlns:a16="http://schemas.microsoft.com/office/drawing/2014/main" val="3958432883"/>
                    </a:ext>
                  </a:extLst>
                </a:gridCol>
                <a:gridCol w="819398">
                  <a:extLst>
                    <a:ext uri="{9D8B030D-6E8A-4147-A177-3AD203B41FA5}">
                      <a16:colId xmlns:a16="http://schemas.microsoft.com/office/drawing/2014/main" val="2911937766"/>
                    </a:ext>
                  </a:extLst>
                </a:gridCol>
                <a:gridCol w="762990">
                  <a:extLst>
                    <a:ext uri="{9D8B030D-6E8A-4147-A177-3AD203B41FA5}">
                      <a16:colId xmlns:a16="http://schemas.microsoft.com/office/drawing/2014/main" val="21891845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888308358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309972032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946265806"/>
                    </a:ext>
                  </a:extLst>
                </a:gridCol>
              </a:tblGrid>
              <a:tr h="668215">
                <a:tc>
                  <a:txBody>
                    <a:bodyPr/>
                    <a:lstStyle/>
                    <a:p>
                      <a:r>
                        <a:rPr lang="en-US" sz="1400" dirty="0"/>
                        <a:t>Monkey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Coat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48914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22455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66838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843831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97927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780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3614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80320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E97179-5CF9-9847-AEE7-E803208001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080000" y="4745738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DEE393-1D77-4542-B5CA-C271B2E05AC0}"/>
              </a:ext>
            </a:extLst>
          </p:cNvPr>
          <p:cNvSpPr txBox="1"/>
          <p:nvPr/>
        </p:nvSpPr>
        <p:spPr>
          <a:xfrm>
            <a:off x="5080000" y="4887886"/>
            <a:ext cx="128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something computers…</a:t>
            </a:r>
          </a:p>
        </p:txBody>
      </p:sp>
    </p:spTree>
    <p:extLst>
      <p:ext uri="{BB962C8B-B14F-4D97-AF65-F5344CB8AC3E}">
        <p14:creationId xmlns:p14="http://schemas.microsoft.com/office/powerpoint/2010/main" val="2438786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8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01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18C15C-EE25-DD45-B2F8-BBBAA9670AFA}"/>
              </a:ext>
            </a:extLst>
          </p:cNvPr>
          <p:cNvSpPr/>
          <p:nvPr/>
        </p:nvSpPr>
        <p:spPr>
          <a:xfrm>
            <a:off x="8671188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Anything that can be learned from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43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41F1-39CE-B349-AB17-93EF9FCBB9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kinds of images might we look 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D3E9-405A-C946-BF96-C1D59ABB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38" y="1923644"/>
            <a:ext cx="2384685" cy="2384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87F71-C62F-7145-A9BF-88E30489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447" y="1923644"/>
            <a:ext cx="2396553" cy="2396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D7BF8-3332-7741-B56F-0811F75F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24" y="1923643"/>
            <a:ext cx="2384685" cy="2384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2FF758-71C2-B143-A4C8-BED0478669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45" t="14287" r="-928"/>
          <a:stretch/>
        </p:blipFill>
        <p:spPr>
          <a:xfrm>
            <a:off x="1249838" y="4373067"/>
            <a:ext cx="3784919" cy="2044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C9789-9971-5045-9014-A52C3AA80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7" y="4425193"/>
            <a:ext cx="2643140" cy="203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891CFB-A298-3442-A727-A37A68084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2401" y="1923643"/>
            <a:ext cx="2223636" cy="2384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74F449-D514-9F4F-BFE4-0306EF045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757" y="4384935"/>
            <a:ext cx="3112957" cy="20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0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4D29-9E34-D242-A41B-D98FD08D674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formats and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740DF-3647-A248-A78C-2E6AF265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to have your data in the right format for the analysis you would like to perform.</a:t>
            </a:r>
          </a:p>
          <a:p>
            <a:r>
              <a:rPr lang="en-US" dirty="0"/>
              <a:t>Some formats are considered </a:t>
            </a:r>
            <a:r>
              <a:rPr lang="en-US" b="1" dirty="0" err="1">
                <a:solidFill>
                  <a:schemeClr val="accent1"/>
                </a:solidFill>
              </a:rPr>
              <a:t>lossy</a:t>
            </a:r>
            <a:r>
              <a:rPr lang="en-US" dirty="0"/>
              <a:t> due to some compression when converting and saving in this format.</a:t>
            </a:r>
          </a:p>
          <a:p>
            <a:r>
              <a:rPr lang="en-US" dirty="0"/>
              <a:t>Others are </a:t>
            </a:r>
            <a:r>
              <a:rPr lang="en-US" b="1" dirty="0">
                <a:solidFill>
                  <a:schemeClr val="accent1"/>
                </a:solidFill>
              </a:rPr>
              <a:t>lossless</a:t>
            </a:r>
            <a:r>
              <a:rPr lang="en-US" dirty="0"/>
              <a:t>, and uncompressed. This is more important when you would like to extract quantitative data from your image. They also tend to have larger file sizes.</a:t>
            </a:r>
          </a:p>
          <a:p>
            <a:r>
              <a:rPr lang="en-US" dirty="0"/>
              <a:t>Many microscope manufacturers have their own proprietary image types and these will require specific tools to extract data from. </a:t>
            </a:r>
            <a:r>
              <a:rPr lang="en-US" b="1" dirty="0">
                <a:solidFill>
                  <a:schemeClr val="accent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76244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JPG or JPEG – Typically </a:t>
            </a:r>
            <a:r>
              <a:rPr lang="en-US" dirty="0" err="1"/>
              <a:t>lossy</a:t>
            </a:r>
            <a:r>
              <a:rPr lang="en-US" dirty="0"/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image.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3525956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JPG or JPEG – Typically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lossy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image.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2376193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7AEB-42E7-3642-9301-473E64B9E95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Tools used in this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4D9DF-0932-7F41-97EA-7A7865C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6" y="2163417"/>
            <a:ext cx="2309192" cy="230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384B5-75BD-AC47-AC1C-C3FB9C06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6" y="4472609"/>
            <a:ext cx="2986552" cy="2132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54390-5DD3-D24C-BCF9-D424710BE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966" y="1864859"/>
            <a:ext cx="5570054" cy="1874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02A38-4F59-4E48-B631-01E1745EC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669" y="4955516"/>
            <a:ext cx="3266661" cy="1293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DE5873-840B-1747-80F8-A17943C41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203" y="3352734"/>
            <a:ext cx="4554330" cy="11225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DEFE2E-9B92-6240-B903-93CC340D5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314" y="4555195"/>
            <a:ext cx="1703162" cy="16933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29F72-2AE3-7746-AE82-26607B45D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1157" y="3694830"/>
            <a:ext cx="3167270" cy="79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6BE490-3777-DF4B-87BF-5CFD0CB1CA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0000" l="10000" r="90000">
                        <a14:foregroundMark x1="57500" y1="26250" x2="32250" y2="35250"/>
                        <a14:foregroundMark x1="60750" y1="33000" x2="64250" y2="22500"/>
                        <a14:foregroundMark x1="55750" y1="34750" x2="48000" y2="34750"/>
                        <a14:foregroundMark x1="66250" y1="11750" x2="66250" y2="2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2022" y="1864859"/>
            <a:ext cx="1746477" cy="17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1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workshop is  an </a:t>
            </a:r>
            <a:r>
              <a:rPr lang="en-US" u="sng" dirty="0"/>
              <a:t>introduction</a:t>
            </a:r>
            <a:r>
              <a:rPr lang="en-US" dirty="0"/>
              <a:t> to digital image processing, designed to give you a taste of what's possible with a specific emphasis on microscopy data.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the end of the workshop, you should: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Acquire basic understanding and familiarity with computer vision.</a:t>
            </a:r>
          </a:p>
          <a:p>
            <a:endParaRPr lang="en-US" dirty="0"/>
          </a:p>
          <a:p>
            <a:r>
              <a:rPr lang="en-US" dirty="0"/>
              <a:t>Appreciate the importance of rigorous and systematic image analysis for reproducible and quantitative science.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87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Libraries we will be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of python’s major advantages is it’s extensive libraries that have been developed for a variety of different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We’ll be focusing this workshop on the libraries shown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AA4A2-D6C6-DE43-9DA1-E4179504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57" y="3819003"/>
            <a:ext cx="4989860" cy="1229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CCAC9-2E0B-9D49-9B6C-571A70DE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757" y="1825625"/>
            <a:ext cx="3343283" cy="1323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BE44D-F952-4E43-916A-6FACBE496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63" y="3038220"/>
            <a:ext cx="4155674" cy="762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0C1F74-6450-264D-81D9-34753836B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687" y="4835956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0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matrix calculator and high-level math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48818-3364-7845-95B4-624B4C76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335" y="1018103"/>
            <a:ext cx="3343283" cy="13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43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Graphing, plotting, and viewing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7CCD8-BB91-7C44-A280-E7C2E7F8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97" y="1324363"/>
            <a:ext cx="5887453" cy="10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55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01175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High-level image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7E7EA-76C0-4443-A860-00D7FC62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45" y="1210010"/>
            <a:ext cx="4989860" cy="12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8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605285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management, manipulation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C4EED-FA47-8C46-92E9-88784852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836" y="902784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79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we’ll be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course has two tracks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Fully completed notebooks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Fill in the blanks notebooks</a:t>
            </a:r>
          </a:p>
          <a:p>
            <a:endParaRPr lang="en-US" dirty="0"/>
          </a:p>
          <a:p>
            <a:r>
              <a:rPr lang="en-US" sz="2400" dirty="0"/>
              <a:t>You’re </a:t>
            </a:r>
            <a:r>
              <a:rPr lang="en-US" sz="2400" u="sng" dirty="0"/>
              <a:t>strongly encouraged</a:t>
            </a:r>
            <a:r>
              <a:rPr lang="en-US" sz="2400" dirty="0"/>
              <a:t> to work in pairs/groups, and to use google to look for answers. This is how this works in the real world!</a:t>
            </a:r>
          </a:p>
          <a:p>
            <a:r>
              <a:rPr lang="en-US" sz="2400" dirty="0"/>
              <a:t>If you have basic experience programing, you should be able to fill in the blanks.</a:t>
            </a:r>
          </a:p>
          <a:p>
            <a:r>
              <a:rPr lang="en-US" sz="2400" dirty="0"/>
              <a:t>If you don’t, you can either tag along with someone who’s more experienced, or just follow along with a completed notebook.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We’ll be going over everything together, leaving time for you to try and figure stuff out on your 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74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get going!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download/clone the relevant course material and access it using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958295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07B18-6D47-6D4D-8E15-FD3D492D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424" y="2290582"/>
            <a:ext cx="8346510" cy="4567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17406-6B30-A945-8DD3-E66C5C327864}"/>
              </a:ext>
            </a:extLst>
          </p:cNvPr>
          <p:cNvSpPr txBox="1"/>
          <p:nvPr/>
        </p:nvSpPr>
        <p:spPr>
          <a:xfrm>
            <a:off x="10618418" y="5073041"/>
            <a:ext cx="14707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the repo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BE2AE-D09B-3640-B251-57C19F082BC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0384077" y="5396206"/>
            <a:ext cx="23434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234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17406-6B30-A945-8DD3-E66C5C327864}"/>
              </a:ext>
            </a:extLst>
          </p:cNvPr>
          <p:cNvSpPr txBox="1"/>
          <p:nvPr/>
        </p:nvSpPr>
        <p:spPr>
          <a:xfrm>
            <a:off x="10117378" y="6193098"/>
            <a:ext cx="14707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the repo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BE2AE-D09B-3640-B251-57C19F082BC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9883037" y="6516263"/>
            <a:ext cx="23434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E2B6569-DCE4-C444-BB2F-39CDD7268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60" y="2264702"/>
            <a:ext cx="7968877" cy="449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73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Move the .ZIP file to wherever you want it (/Documents is a good spot) and unzip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also navigate (cd) in the terminal/command line to wherever you want it and type:</a:t>
            </a:r>
          </a:p>
          <a:p>
            <a:pPr marL="0" indent="0">
              <a:buNone/>
            </a:pPr>
            <a:r>
              <a:rPr lang="en-US" dirty="0"/>
              <a:t> 	 </a:t>
            </a:r>
            <a:r>
              <a:rPr lang="en-US" i="1" dirty="0"/>
              <a:t>git clone </a:t>
            </a:r>
            <a:r>
              <a:rPr lang="en-US" i="1" dirty="0">
                <a:hlinkClick r:id="rId2"/>
              </a:rPr>
              <a:t>https://github.com/alonyan/DIP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38196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MOOC: </a:t>
            </a:r>
            <a:r>
              <a:rPr lang="en-US" dirty="0">
                <a:hlinkClick r:id="rId2"/>
              </a:rPr>
              <a:t>https://www.mooc-list.com/course/image-analysis-methods-biologists-futurelearn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https://www.youtube.com/watch?v=1xo4vi6Ub4I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ED33D0-4501-DD4A-A2CF-875313483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222" y="3205018"/>
            <a:ext cx="1955887" cy="2551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1E3841-D569-2241-BDEB-80EA94B56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017" y="3205018"/>
            <a:ext cx="1941273" cy="2539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08BAF-FC58-0C4A-ADD4-2315B9135987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5E4DD3-FAC3-1F49-A8E4-EEFAD709D61E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0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with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9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notebooks are special documents that allow you to create and share documents </a:t>
            </a:r>
            <a:r>
              <a:rPr lang="en-US" b="1" dirty="0">
                <a:solidFill>
                  <a:schemeClr val="accent1"/>
                </a:solidFill>
              </a:rPr>
              <a:t>live code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They are a great way to keep your coding endeavors organized and share useful analysis with others.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FF4AA-22E9-FC46-B3B1-E6C34B51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1" y="1732637"/>
            <a:ext cx="6597570" cy="46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02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in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r>
              <a:rPr lang="en-US" dirty="0"/>
              <a:t>Launch the Anaconda application.</a:t>
            </a:r>
          </a:p>
          <a:p>
            <a:r>
              <a:rPr lang="en-US" dirty="0"/>
              <a:t>MAC: Hit command+&lt;space bar&gt; and type “Anaconda”</a:t>
            </a:r>
          </a:p>
          <a:p>
            <a:r>
              <a:rPr lang="en-US" dirty="0"/>
              <a:t>WINDOWS: Look for Anaconda on your start menu</a:t>
            </a:r>
          </a:p>
          <a:p>
            <a:r>
              <a:rPr lang="en-US" dirty="0"/>
              <a:t>This should start you in the home directory.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43C3D-F33B-7D4B-B2F6-18788A23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75" y="1825625"/>
            <a:ext cx="6568153" cy="41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24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from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8251"/>
            <a:ext cx="2848634" cy="3898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Click on the launch button under the </a:t>
            </a:r>
            <a:r>
              <a:rPr lang="en-US" dirty="0" err="1">
                <a:solidFill>
                  <a:schemeClr val="accent2"/>
                </a:solidFill>
              </a:rPr>
              <a:t>jupyter</a:t>
            </a:r>
            <a:r>
              <a:rPr lang="en-US" dirty="0">
                <a:solidFill>
                  <a:schemeClr val="accent2"/>
                </a:solidFill>
              </a:rPr>
              <a:t> notebook</a:t>
            </a:r>
            <a:r>
              <a:rPr lang="en-US" dirty="0"/>
              <a:t> icon. After a few moments the dashboard should open in your default web browser.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D7698-53DC-D942-BC8D-15A38F4D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34" y="1919045"/>
            <a:ext cx="7666966" cy="461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08349-88D7-C94A-884F-94EACA76A184}"/>
              </a:ext>
            </a:extLst>
          </p:cNvPr>
          <p:cNvSpPr/>
          <p:nvPr/>
        </p:nvSpPr>
        <p:spPr>
          <a:xfrm>
            <a:off x="6648773" y="2898183"/>
            <a:ext cx="1534332" cy="172031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95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</p:spTree>
    <p:extLst>
      <p:ext uri="{BB962C8B-B14F-4D97-AF65-F5344CB8AC3E}">
        <p14:creationId xmlns:p14="http://schemas.microsoft.com/office/powerpoint/2010/main" val="3995166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4928460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file browser allows us to navigate to different locations on our computer and open specific files.</a:t>
            </a:r>
          </a:p>
        </p:txBody>
      </p:sp>
    </p:spTree>
    <p:extLst>
      <p:ext uri="{BB962C8B-B14F-4D97-AF65-F5344CB8AC3E}">
        <p14:creationId xmlns:p14="http://schemas.microsoft.com/office/powerpoint/2010/main" val="2065397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 you would like to launch in a new tab or change browser just type this </a:t>
            </a:r>
            <a:r>
              <a:rPr lang="en-US" sz="2400" dirty="0" err="1"/>
              <a:t>url</a:t>
            </a:r>
            <a:r>
              <a:rPr lang="en-US" sz="2400" dirty="0"/>
              <a:t> to get back there.</a:t>
            </a:r>
          </a:p>
        </p:txBody>
      </p:sp>
    </p:spTree>
    <p:extLst>
      <p:ext uri="{BB962C8B-B14F-4D97-AF65-F5344CB8AC3E}">
        <p14:creationId xmlns:p14="http://schemas.microsoft.com/office/powerpoint/2010/main" val="4273289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6293586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Navigate to wherever you saved the repository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30BAF-39E6-624D-B254-72011A5F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119"/>
            <a:ext cx="98806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30BAF-39E6-624D-B254-72011A5F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119"/>
            <a:ext cx="9880600" cy="421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6293586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*.</a:t>
            </a:r>
            <a:r>
              <a:rPr lang="en-US" sz="2400" dirty="0" err="1"/>
              <a:t>ipynb</a:t>
            </a:r>
            <a:r>
              <a:rPr lang="en-US" sz="2400" dirty="0"/>
              <a:t> is the suffix of a notebook. Open the Student version (preferably) or the Teacher version of the </a:t>
            </a:r>
            <a:r>
              <a:rPr lang="en-US" sz="2400" dirty="0" err="1"/>
              <a:t>nb.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6632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Time to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32578-3A95-7544-BCF6-AA43FF35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35" y="1790896"/>
            <a:ext cx="7339730" cy="48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1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Photons are focused by lens (and cornea) and form an image on the retina.</a:t>
            </a:r>
          </a:p>
          <a:p>
            <a:r>
              <a:rPr lang="en-US" dirty="0"/>
              <a:t>Activate a 2D array of photoreceptor cells that are sensitive to different colors.</a:t>
            </a:r>
          </a:p>
          <a:p>
            <a:r>
              <a:rPr lang="en-US" dirty="0"/>
              <a:t>Information is passed to brain via optic nerves.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B6B8-7F2F-4444-8C21-CAA21BEF1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512" y="2762134"/>
            <a:ext cx="297180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18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F866E-FECA-3343-9B74-0DF0AB59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996" y="2082010"/>
            <a:ext cx="5397500" cy="43053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D91B7-9F27-CE48-AE42-DE97DB7888F5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a lens and form an image on an image sensor.</a:t>
            </a:r>
          </a:p>
          <a:p>
            <a:r>
              <a:rPr lang="en-US" dirty="0"/>
              <a:t>Activate (charge) a 2D array of pixels on an image sensor (CCD/CMOS/PMT).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5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is pixel data stored in the computer?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7557655" cy="45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1611">
                  <a:extLst>
                    <a:ext uri="{9D8B030D-6E8A-4147-A177-3AD203B41FA5}">
                      <a16:colId xmlns:a16="http://schemas.microsoft.com/office/drawing/2014/main" val="2999510290"/>
                    </a:ext>
                  </a:extLst>
                </a:gridCol>
                <a:gridCol w="1596044">
                  <a:extLst>
                    <a:ext uri="{9D8B030D-6E8A-4147-A177-3AD203B41FA5}">
                      <a16:colId xmlns:a16="http://schemas.microsoft.com/office/drawing/2014/main" val="1328151847"/>
                    </a:ext>
                  </a:extLst>
                </a:gridCol>
              </a:tblGrid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Data type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Range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5795563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uint8 – unsigned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255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9525789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uint16 – unsigned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65535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93753466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uint32– unsigned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</a:t>
                      </a:r>
                      <a:r>
                        <a:rPr lang="en-US" baseline="30000">
                          <a:effectLst/>
                        </a:rPr>
                        <a:t>32</a:t>
                      </a:r>
                      <a:r>
                        <a:rPr lang="en-US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393356918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float – floating point, single (32 bit) or double (64 bit) precision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-1 to 1 or 0 to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637608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int8 - 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-128 to 127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70680483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int16 - 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-32768 to 32767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5627734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int32 - 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to 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340731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238715D-7490-3349-A2FC-42D2E0211B13}"/>
              </a:ext>
            </a:extLst>
          </p:cNvPr>
          <p:cNvSpPr txBox="1"/>
          <p:nvPr/>
        </p:nvSpPr>
        <p:spPr>
          <a:xfrm>
            <a:off x="8395855" y="2759824"/>
            <a:ext cx="3591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cost of higher precision is higher memory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precision is sometimes pointless, depending on the data and what you need to get from it. </a:t>
            </a:r>
          </a:p>
        </p:txBody>
      </p:sp>
    </p:spTree>
    <p:extLst>
      <p:ext uri="{BB962C8B-B14F-4D97-AF65-F5344CB8AC3E}">
        <p14:creationId xmlns:p14="http://schemas.microsoft.com/office/powerpoint/2010/main" val="314133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lens and form an image on an image sensor.</a:t>
            </a:r>
          </a:p>
          <a:p>
            <a:r>
              <a:rPr lang="en-US" dirty="0"/>
              <a:t>Activate (charge) a 2D array of pixels on an image sensor (CCD/CMOS).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9E46D-C28F-5049-8144-371BF308F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61" y="2152073"/>
            <a:ext cx="5061541" cy="35243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21D018-BF8E-6C4C-80F0-2AF80EB44C18}"/>
              </a:ext>
            </a:extLst>
          </p:cNvPr>
          <p:cNvSpPr/>
          <p:nvPr/>
        </p:nvSpPr>
        <p:spPr>
          <a:xfrm>
            <a:off x="9155875" y="4405745"/>
            <a:ext cx="3036125" cy="1603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9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Light propagates as a wave.</a:t>
            </a:r>
          </a:p>
          <a:p>
            <a:r>
              <a:rPr lang="en-US" dirty="0"/>
              <a:t>Waves can have constructive or destructive interference.</a:t>
            </a:r>
          </a:p>
          <a:p>
            <a:r>
              <a:rPr lang="en-US" dirty="0"/>
              <a:t>Lenses are designed to maximize constructive interference at the focal plane.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70019-AD16-A24E-9893-A806311F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35" y="2458922"/>
            <a:ext cx="5142303" cy="24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3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27328</TotalTime>
  <Words>1827</Words>
  <Application>Microsoft Macintosh PowerPoint</Application>
  <PresentationFormat>Widescreen</PresentationFormat>
  <Paragraphs>277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Mangal</vt:lpstr>
      <vt:lpstr>Office Theme</vt:lpstr>
      <vt:lpstr>Digital Image Processing in Python</vt:lpstr>
      <vt:lpstr>Workshop overview</vt:lpstr>
      <vt:lpstr>Workshop goals</vt:lpstr>
      <vt:lpstr>Other resources</vt:lpstr>
      <vt:lpstr>What is an Image?</vt:lpstr>
      <vt:lpstr>What is an Image?</vt:lpstr>
      <vt:lpstr>How is pixel data stored in the computer?</vt:lpstr>
      <vt:lpstr>What is an Image?</vt:lpstr>
      <vt:lpstr>Image Resolution</vt:lpstr>
      <vt:lpstr>Image Resolution – Point Spread Function</vt:lpstr>
      <vt:lpstr>Image Resolution – Effect of Numerical Aperture</vt:lpstr>
      <vt:lpstr>Image Resolution – How close two point can be and still be separable</vt:lpstr>
      <vt:lpstr>Image Resolution and magnification</vt:lpstr>
      <vt:lpstr>What is Image Processing?</vt:lpstr>
      <vt:lpstr>What is not Image Processing?</vt:lpstr>
      <vt:lpstr>Why do we need image processing?</vt:lpstr>
      <vt:lpstr>(Optical) Microscopy circa y&lt;2000 (b.f.p)</vt:lpstr>
      <vt:lpstr>Microscopy circa y&gt;2000 (a.f.p)</vt:lpstr>
      <vt:lpstr>We need to talk about reproducibility…</vt:lpstr>
      <vt:lpstr>Computational Image processing</vt:lpstr>
      <vt:lpstr>What might an image processing pipeline look like?</vt:lpstr>
      <vt:lpstr>What might an image processing pipeline look like?</vt:lpstr>
      <vt:lpstr>What might an image processing pipeline look like?</vt:lpstr>
      <vt:lpstr>What might an image processing pipeline look like?</vt:lpstr>
      <vt:lpstr>What kinds of images might we look at?</vt:lpstr>
      <vt:lpstr>Image formats and compression</vt:lpstr>
      <vt:lpstr>Some common data formats</vt:lpstr>
      <vt:lpstr>Some common data formats</vt:lpstr>
      <vt:lpstr>Tools used in this workshop</vt:lpstr>
      <vt:lpstr>Libraries we will be using</vt:lpstr>
      <vt:lpstr>Advanced matrix calculator and high-level math</vt:lpstr>
      <vt:lpstr>Graphing, plotting, and viewing images</vt:lpstr>
      <vt:lpstr>High-level image processing</vt:lpstr>
      <vt:lpstr>Data management, manipulation and analysis</vt:lpstr>
      <vt:lpstr>What we’ll be doing</vt:lpstr>
      <vt:lpstr>Setup</vt:lpstr>
      <vt:lpstr>Cloning/Downloading the course repository</vt:lpstr>
      <vt:lpstr>Cloning/Downloading the course repository</vt:lpstr>
      <vt:lpstr>Cloning/Downloading the course repository</vt:lpstr>
      <vt:lpstr>Getting started with Jupyter Notebooks</vt:lpstr>
      <vt:lpstr>Jupyter notebooks</vt:lpstr>
      <vt:lpstr>Getting started in Anaconda</vt:lpstr>
      <vt:lpstr>Getting started from Anaconda</vt:lpstr>
      <vt:lpstr>The jupyter dashboard</vt:lpstr>
      <vt:lpstr>The jupyter dashboard</vt:lpstr>
      <vt:lpstr>The jupyter dashboard</vt:lpstr>
      <vt:lpstr>The jupyter dashboard</vt:lpstr>
      <vt:lpstr>The jupyter dashboard</vt:lpstr>
      <vt:lpstr>Time to process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Microsoft Office User</cp:lastModifiedBy>
  <cp:revision>166</cp:revision>
  <cp:lastPrinted>2019-10-15T18:10:05Z</cp:lastPrinted>
  <dcterms:created xsi:type="dcterms:W3CDTF">2018-10-24T20:43:02Z</dcterms:created>
  <dcterms:modified xsi:type="dcterms:W3CDTF">2019-11-04T20:29:32Z</dcterms:modified>
</cp:coreProperties>
</file>